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05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19A5640-44A1-4BE9-84AB-6BDE6E36C4A0}" type="datetimeFigureOut">
              <a:rPr lang="en-US" smtClean="0"/>
              <a:t>2/5/2025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4898B8E-90CB-4476-B0B6-8AFB33E1527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11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9A5640-44A1-4BE9-84AB-6BDE6E36C4A0}"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98B8E-90CB-4476-B0B6-8AFB33E15270}" type="slidenum">
              <a:rPr lang="en-US" smtClean="0"/>
              <a:t>‹#›</a:t>
            </a:fld>
            <a:endParaRPr lang="en-US"/>
          </a:p>
        </p:txBody>
      </p:sp>
    </p:spTree>
    <p:extLst>
      <p:ext uri="{BB962C8B-B14F-4D97-AF65-F5344CB8AC3E}">
        <p14:creationId xmlns:p14="http://schemas.microsoft.com/office/powerpoint/2010/main" val="194759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9A5640-44A1-4BE9-84AB-6BDE6E36C4A0}"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98B8E-90CB-4476-B0B6-8AFB33E1527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548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9A5640-44A1-4BE9-84AB-6BDE6E36C4A0}"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98B8E-90CB-4476-B0B6-8AFB33E1527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1008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9A5640-44A1-4BE9-84AB-6BDE6E36C4A0}"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98B8E-90CB-4476-B0B6-8AFB33E15270}" type="slidenum">
              <a:rPr lang="en-US" smtClean="0"/>
              <a:t>‹#›</a:t>
            </a:fld>
            <a:endParaRPr lang="en-US"/>
          </a:p>
        </p:txBody>
      </p:sp>
    </p:spTree>
    <p:extLst>
      <p:ext uri="{BB962C8B-B14F-4D97-AF65-F5344CB8AC3E}">
        <p14:creationId xmlns:p14="http://schemas.microsoft.com/office/powerpoint/2010/main" val="264242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9A5640-44A1-4BE9-84AB-6BDE6E36C4A0}"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98B8E-90CB-4476-B0B6-8AFB33E1527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6488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9A5640-44A1-4BE9-84AB-6BDE6E36C4A0}"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98B8E-90CB-4476-B0B6-8AFB33E1527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0416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9A5640-44A1-4BE9-84AB-6BDE6E36C4A0}"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98B8E-90CB-4476-B0B6-8AFB33E1527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246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9A5640-44A1-4BE9-84AB-6BDE6E36C4A0}"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98B8E-90CB-4476-B0B6-8AFB33E1527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28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9A5640-44A1-4BE9-84AB-6BDE6E36C4A0}"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98B8E-90CB-4476-B0B6-8AFB33E15270}" type="slidenum">
              <a:rPr lang="en-US" smtClean="0"/>
              <a:t>‹#›</a:t>
            </a:fld>
            <a:endParaRPr lang="en-US"/>
          </a:p>
        </p:txBody>
      </p:sp>
    </p:spTree>
    <p:extLst>
      <p:ext uri="{BB962C8B-B14F-4D97-AF65-F5344CB8AC3E}">
        <p14:creationId xmlns:p14="http://schemas.microsoft.com/office/powerpoint/2010/main" val="77872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9A5640-44A1-4BE9-84AB-6BDE6E36C4A0}"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98B8E-90CB-4476-B0B6-8AFB33E1527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315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9A5640-44A1-4BE9-84AB-6BDE6E36C4A0}"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98B8E-90CB-4476-B0B6-8AFB33E15270}" type="slidenum">
              <a:rPr lang="en-US" smtClean="0"/>
              <a:t>‹#›</a:t>
            </a:fld>
            <a:endParaRPr lang="en-US"/>
          </a:p>
        </p:txBody>
      </p:sp>
    </p:spTree>
    <p:extLst>
      <p:ext uri="{BB962C8B-B14F-4D97-AF65-F5344CB8AC3E}">
        <p14:creationId xmlns:p14="http://schemas.microsoft.com/office/powerpoint/2010/main" val="186009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9A5640-44A1-4BE9-84AB-6BDE6E36C4A0}" type="datetimeFigureOut">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98B8E-90CB-4476-B0B6-8AFB33E1527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569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9A5640-44A1-4BE9-84AB-6BDE6E36C4A0}" type="datetimeFigureOut">
              <a:rPr lang="en-US" smtClean="0"/>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98B8E-90CB-4476-B0B6-8AFB33E1527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2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A5640-44A1-4BE9-84AB-6BDE6E36C4A0}" type="datetimeFigureOut">
              <a:rPr lang="en-US" smtClean="0"/>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98B8E-90CB-4476-B0B6-8AFB33E15270}" type="slidenum">
              <a:rPr lang="en-US" smtClean="0"/>
              <a:t>‹#›</a:t>
            </a:fld>
            <a:endParaRPr lang="en-US"/>
          </a:p>
        </p:txBody>
      </p:sp>
    </p:spTree>
    <p:extLst>
      <p:ext uri="{BB962C8B-B14F-4D97-AF65-F5344CB8AC3E}">
        <p14:creationId xmlns:p14="http://schemas.microsoft.com/office/powerpoint/2010/main" val="60062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9A5640-44A1-4BE9-84AB-6BDE6E36C4A0}"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98B8E-90CB-4476-B0B6-8AFB33E1527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863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9A5640-44A1-4BE9-84AB-6BDE6E36C4A0}"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98B8E-90CB-4476-B0B6-8AFB33E15270}" type="slidenum">
              <a:rPr lang="en-US" smtClean="0"/>
              <a:t>‹#›</a:t>
            </a:fld>
            <a:endParaRPr lang="en-US"/>
          </a:p>
        </p:txBody>
      </p:sp>
    </p:spTree>
    <p:extLst>
      <p:ext uri="{BB962C8B-B14F-4D97-AF65-F5344CB8AC3E}">
        <p14:creationId xmlns:p14="http://schemas.microsoft.com/office/powerpoint/2010/main" val="337833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9A5640-44A1-4BE9-84AB-6BDE6E36C4A0}" type="datetimeFigureOut">
              <a:rPr lang="en-US" smtClean="0"/>
              <a:t>2/5/2025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898B8E-90CB-4476-B0B6-8AFB33E15270}" type="slidenum">
              <a:rPr lang="en-US" smtClean="0"/>
              <a:t>‹#›</a:t>
            </a:fld>
            <a:endParaRPr lang="en-US"/>
          </a:p>
        </p:txBody>
      </p:sp>
    </p:spTree>
    <p:extLst>
      <p:ext uri="{BB962C8B-B14F-4D97-AF65-F5344CB8AC3E}">
        <p14:creationId xmlns:p14="http://schemas.microsoft.com/office/powerpoint/2010/main" val="4133295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8F59-4B7B-67DC-6F2F-EC4B24E39119}"/>
              </a:ext>
            </a:extLst>
          </p:cNvPr>
          <p:cNvSpPr>
            <a:spLocks noGrp="1"/>
          </p:cNvSpPr>
          <p:nvPr>
            <p:ph type="ctrTitle"/>
          </p:nvPr>
        </p:nvSpPr>
        <p:spPr>
          <a:xfrm>
            <a:off x="2692398" y="2198913"/>
            <a:ext cx="6815669" cy="1578429"/>
          </a:xfrm>
        </p:spPr>
        <p:txBody>
          <a:bodyPr>
            <a:normAutofit fontScale="90000"/>
          </a:bodyPr>
          <a:lstStyle/>
          <a:p>
            <a:r>
              <a:rPr lang="ar-IQ" dirty="0"/>
              <a:t>مكائن وآلات زراعية </a:t>
            </a:r>
            <a:br>
              <a:rPr lang="ar-IQ" dirty="0"/>
            </a:br>
            <a:r>
              <a:rPr lang="ar-IQ" dirty="0"/>
              <a:t>عملي </a:t>
            </a:r>
            <a:br>
              <a:rPr lang="ar-IQ" dirty="0"/>
            </a:br>
            <a:r>
              <a:rPr lang="ar-IQ" dirty="0"/>
              <a:t>المحاضرة الثالثة </a:t>
            </a:r>
            <a:endParaRPr lang="en-US" dirty="0"/>
          </a:p>
        </p:txBody>
      </p:sp>
      <p:sp>
        <p:nvSpPr>
          <p:cNvPr id="3" name="Subtitle 2">
            <a:extLst>
              <a:ext uri="{FF2B5EF4-FFF2-40B4-BE49-F238E27FC236}">
                <a16:creationId xmlns:a16="http://schemas.microsoft.com/office/drawing/2014/main" id="{C2F5F5EC-8953-79D7-F8A4-ACFBCAA26287}"/>
              </a:ext>
            </a:extLst>
          </p:cNvPr>
          <p:cNvSpPr>
            <a:spLocks noGrp="1"/>
          </p:cNvSpPr>
          <p:nvPr>
            <p:ph type="subTitle" idx="1"/>
          </p:nvPr>
        </p:nvSpPr>
        <p:spPr/>
        <p:txBody>
          <a:bodyPr/>
          <a:lstStyle/>
          <a:p>
            <a:r>
              <a:rPr lang="ar-IQ" sz="3200" b="1" u="sng" dirty="0"/>
              <a:t>اعداد</a:t>
            </a:r>
            <a:r>
              <a:rPr lang="ar-IQ" dirty="0"/>
              <a:t> </a:t>
            </a:r>
          </a:p>
          <a:p>
            <a:r>
              <a:rPr lang="ar-IQ" sz="3200" b="1" dirty="0" err="1"/>
              <a:t>م.م</a:t>
            </a:r>
            <a:r>
              <a:rPr lang="ar-IQ" sz="3200" b="1" dirty="0"/>
              <a:t>. مصطفى فاضل حسين </a:t>
            </a:r>
            <a:endParaRPr lang="en-US" sz="3200" b="1" dirty="0"/>
          </a:p>
        </p:txBody>
      </p:sp>
    </p:spTree>
    <p:extLst>
      <p:ext uri="{BB962C8B-B14F-4D97-AF65-F5344CB8AC3E}">
        <p14:creationId xmlns:p14="http://schemas.microsoft.com/office/powerpoint/2010/main" val="303913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8E6A-B1CF-7CC2-E2F8-AE0D6FC474DB}"/>
              </a:ext>
            </a:extLst>
          </p:cNvPr>
          <p:cNvSpPr>
            <a:spLocks noGrp="1"/>
          </p:cNvSpPr>
          <p:nvPr>
            <p:ph type="title"/>
          </p:nvPr>
        </p:nvSpPr>
        <p:spPr>
          <a:xfrm>
            <a:off x="1295402" y="982133"/>
            <a:ext cx="9601196" cy="835782"/>
          </a:xfrm>
        </p:spPr>
        <p:txBody>
          <a:bodyPr/>
          <a:lstStyle/>
          <a:p>
            <a:r>
              <a:rPr lang="ar-IQ" dirty="0"/>
              <a:t>عملية الحراثة</a:t>
            </a:r>
            <a:endParaRPr lang="en-US" dirty="0"/>
          </a:p>
        </p:txBody>
      </p:sp>
      <p:sp>
        <p:nvSpPr>
          <p:cNvPr id="3" name="Content Placeholder 2">
            <a:extLst>
              <a:ext uri="{FF2B5EF4-FFF2-40B4-BE49-F238E27FC236}">
                <a16:creationId xmlns:a16="http://schemas.microsoft.com/office/drawing/2014/main" id="{82FA512F-97E0-8E5E-EA13-0E9A22FB432B}"/>
              </a:ext>
            </a:extLst>
          </p:cNvPr>
          <p:cNvSpPr>
            <a:spLocks noGrp="1"/>
          </p:cNvSpPr>
          <p:nvPr>
            <p:ph idx="1"/>
          </p:nvPr>
        </p:nvSpPr>
        <p:spPr/>
        <p:txBody>
          <a:bodyPr/>
          <a:lstStyle/>
          <a:p>
            <a:pPr marL="0" marR="0" indent="0" algn="justLow" rtl="1">
              <a:spcBef>
                <a:spcPts val="0"/>
              </a:spcBef>
              <a:spcAft>
                <a:spcPts val="0"/>
              </a:spcAft>
              <a:buNone/>
            </a:pPr>
            <a:r>
              <a:rPr lang="ar-SA" sz="3200" b="1" dirty="0">
                <a:effectLst/>
                <a:latin typeface="Times New Roman" panose="02020603050405020304" pitchFamily="18" charset="0"/>
                <a:ea typeface="Times New Roman" panose="02020603050405020304" pitchFamily="18" charset="0"/>
              </a:rPr>
              <a:t>الحراثة :-</a:t>
            </a:r>
            <a:r>
              <a:rPr lang="ar-IQ" sz="3200" dirty="0">
                <a:latin typeface="Times New Roman" panose="02020603050405020304" pitchFamily="18" charset="0"/>
                <a:ea typeface="Times New Roman" panose="02020603050405020304" pitchFamily="18" charset="0"/>
              </a:rPr>
              <a:t> </a:t>
            </a:r>
            <a:r>
              <a:rPr lang="ar-SA" sz="3200" b="1" dirty="0">
                <a:effectLst/>
                <a:latin typeface="Times New Roman" panose="02020603050405020304" pitchFamily="18" charset="0"/>
                <a:ea typeface="Times New Roman" panose="02020603050405020304" pitchFamily="18" charset="0"/>
              </a:rPr>
              <a:t>وهي عملية أساسية في إعداد مرقد البذرة حيث تعمل الحراثة على تفكيك وتفتيت</a:t>
            </a:r>
            <a:r>
              <a:rPr lang="ar-IQ" sz="3200" b="1" dirty="0">
                <a:latin typeface="Times New Roman" panose="02020603050405020304" pitchFamily="18" charset="0"/>
                <a:ea typeface="Times New Roman" panose="02020603050405020304" pitchFamily="18" charset="0"/>
              </a:rPr>
              <a:t> التربة</a:t>
            </a:r>
            <a:r>
              <a:rPr lang="ar-SA" sz="3200" b="1" dirty="0">
                <a:effectLst/>
                <a:latin typeface="Times New Roman" panose="02020603050405020304" pitchFamily="18" charset="0"/>
                <a:ea typeface="Times New Roman" panose="02020603050405020304" pitchFamily="18" charset="0"/>
              </a:rPr>
              <a:t> وفي احيان كثيرة</a:t>
            </a:r>
            <a:r>
              <a:rPr lang="ar-IQ" sz="3200" b="1" dirty="0">
                <a:effectLst/>
                <a:latin typeface="Times New Roman" panose="02020603050405020304" pitchFamily="18" charset="0"/>
                <a:ea typeface="Times New Roman" panose="02020603050405020304" pitchFamily="18" charset="0"/>
              </a:rPr>
              <a:t> </a:t>
            </a:r>
            <a:r>
              <a:rPr lang="ar-SA" sz="3200" b="1" dirty="0">
                <a:effectLst/>
                <a:latin typeface="Times New Roman" panose="02020603050405020304" pitchFamily="18" charset="0"/>
                <a:ea typeface="Times New Roman" panose="02020603050405020304" pitchFamily="18" charset="0"/>
              </a:rPr>
              <a:t>قلب الطبقة السطحية من التربة وتجري هذه العملية باستخدام محاريث مختلفة حسب نوع التربة والغرض من عملية الحراثة للحصول على إنتاج وفير من الحاصل بأقل جهد .</a:t>
            </a:r>
            <a:endParaRPr lang="en-US" sz="3200" dirty="0">
              <a:effectLst/>
              <a:latin typeface="Times New Roman" panose="02020603050405020304" pitchFamily="18" charset="0"/>
              <a:ea typeface="Times New Roman" panose="02020603050405020304" pitchFamily="18" charset="0"/>
            </a:endParaRPr>
          </a:p>
          <a:p>
            <a:pPr marL="0" indent="0" algn="r" rtl="1">
              <a:buNone/>
            </a:pPr>
            <a:endParaRPr lang="en-US" dirty="0"/>
          </a:p>
        </p:txBody>
      </p:sp>
    </p:spTree>
    <p:extLst>
      <p:ext uri="{BB962C8B-B14F-4D97-AF65-F5344CB8AC3E}">
        <p14:creationId xmlns:p14="http://schemas.microsoft.com/office/powerpoint/2010/main" val="223614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D0CCF-418A-7A73-D3BA-83D5EC4877DF}"/>
              </a:ext>
            </a:extLst>
          </p:cNvPr>
          <p:cNvSpPr>
            <a:spLocks noGrp="1"/>
          </p:cNvSpPr>
          <p:nvPr>
            <p:ph type="title"/>
          </p:nvPr>
        </p:nvSpPr>
        <p:spPr>
          <a:xfrm>
            <a:off x="1295402" y="982133"/>
            <a:ext cx="9601196" cy="1401838"/>
          </a:xfrm>
        </p:spPr>
        <p:txBody>
          <a:bodyPr>
            <a:noAutofit/>
          </a:bodyPr>
          <a:lstStyle/>
          <a:p>
            <a:pPr algn="r"/>
            <a:r>
              <a:rPr lang="ar-SA" sz="2000" b="1" dirty="0">
                <a:effectLst/>
                <a:latin typeface="Times New Roman" panose="02020603050405020304" pitchFamily="18" charset="0"/>
                <a:ea typeface="Times New Roman" panose="02020603050405020304" pitchFamily="18" charset="0"/>
                <a:cs typeface="Arial" panose="020B0604020202020204" pitchFamily="34" charset="0"/>
              </a:rPr>
              <a:t>ومن أهم أهداف الحراثة هي :</a:t>
            </a:r>
            <a:endParaRPr lang="en-US" sz="4800" dirty="0"/>
          </a:p>
        </p:txBody>
      </p:sp>
      <p:sp>
        <p:nvSpPr>
          <p:cNvPr id="3" name="Content Placeholder 2">
            <a:extLst>
              <a:ext uri="{FF2B5EF4-FFF2-40B4-BE49-F238E27FC236}">
                <a16:creationId xmlns:a16="http://schemas.microsoft.com/office/drawing/2014/main" id="{317E6003-5C7A-95F8-E98A-48F96D713EBC}"/>
              </a:ext>
            </a:extLst>
          </p:cNvPr>
          <p:cNvSpPr>
            <a:spLocks noGrp="1"/>
          </p:cNvSpPr>
          <p:nvPr>
            <p:ph idx="1"/>
          </p:nvPr>
        </p:nvSpPr>
        <p:spPr>
          <a:xfrm>
            <a:off x="1295401" y="2383971"/>
            <a:ext cx="9601196" cy="3766458"/>
          </a:xfrm>
        </p:spPr>
        <p:txBody>
          <a:bodyPr>
            <a:normAutofit fontScale="92500" lnSpcReduction="10000"/>
          </a:bodyPr>
          <a:lstStyle/>
          <a:p>
            <a:pPr marL="342900" marR="0" lvl="0" indent="-342900" algn="justLow" rtl="1">
              <a:spcBef>
                <a:spcPts val="0"/>
              </a:spcBef>
              <a:spcAft>
                <a:spcPts val="0"/>
              </a:spcAft>
              <a:buFont typeface="+mj-lt"/>
              <a:buAutoNum type="arabicPeriod"/>
              <a:tabLst>
                <a:tab pos="457200" algn="l"/>
              </a:tabLst>
            </a:pPr>
            <a:r>
              <a:rPr lang="ar-SA" sz="1800" b="1" dirty="0">
                <a:effectLst/>
                <a:latin typeface="Times New Roman" panose="02020603050405020304" pitchFamily="18" charset="0"/>
                <a:ea typeface="Times New Roman" panose="02020603050405020304" pitchFamily="18" charset="0"/>
              </a:rPr>
              <a:t>تحسين صفات التربة : حيث ان عملية الحراثة تعطي شكل محبب للتربة ملائم لنمو النبات عن طريق التفكيك والتفتيت والإثارة والقلب الذي يحدث داخل التربة وبالتالي يكون هناك توزيع للماء والهواء والمواد الغذائية بشكل متجانس بالإضافة الى كل ذلك فان حالة التربة تتحسن </a:t>
            </a:r>
            <a:r>
              <a:rPr lang="ar-SA" sz="1800" b="1" dirty="0" err="1">
                <a:effectLst/>
                <a:latin typeface="Times New Roman" panose="02020603050405020304" pitchFamily="18" charset="0"/>
                <a:ea typeface="Times New Roman" panose="02020603050405020304" pitchFamily="18" charset="0"/>
              </a:rPr>
              <a:t>فيزياويا</a:t>
            </a:r>
            <a:r>
              <a:rPr lang="ar-SA"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mj-lt"/>
              <a:buAutoNum type="arabicPeriod"/>
              <a:tabLst>
                <a:tab pos="457200" algn="l"/>
              </a:tabLst>
            </a:pPr>
            <a:r>
              <a:rPr lang="ar-SA" sz="1800" b="1" dirty="0">
                <a:effectLst/>
                <a:latin typeface="Times New Roman" panose="02020603050405020304" pitchFamily="18" charset="0"/>
                <a:ea typeface="Times New Roman" panose="02020603050405020304" pitchFamily="18" charset="0"/>
              </a:rPr>
              <a:t>مقاومة الأدغال والحشرات والآفات الاخرى : ان نمو الادغال مع المحصول يؤدي الى ضعف الانتاج نتيجة التنافس على المادة الغذائية لذلك فان عملية الحراثة تؤدي الى القضاء على هذه النباتات الغير مرغوب فيها وكما تساعد على هلاك الحشرات المختبئة في باطن الارض وذلك بتعريضها </a:t>
            </a:r>
            <a:r>
              <a:rPr lang="ar-SA" sz="1800" b="1" dirty="0" err="1">
                <a:effectLst/>
                <a:latin typeface="Times New Roman" panose="02020603050405020304" pitchFamily="18" charset="0"/>
                <a:ea typeface="Times New Roman" panose="02020603050405020304" pitchFamily="18" charset="0"/>
              </a:rPr>
              <a:t>لاشعة</a:t>
            </a:r>
            <a:r>
              <a:rPr lang="ar-SA" sz="1800" b="1" dirty="0">
                <a:effectLst/>
                <a:latin typeface="Times New Roman" panose="02020603050405020304" pitchFamily="18" charset="0"/>
                <a:ea typeface="Times New Roman" panose="02020603050405020304" pitchFamily="18" charset="0"/>
              </a:rPr>
              <a:t> الشمس.</a:t>
            </a:r>
            <a:endParaRPr lang="en-US" sz="1800" dirty="0">
              <a:effectLs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mj-lt"/>
              <a:buAutoNum type="arabicPeriod"/>
              <a:tabLst>
                <a:tab pos="457200" algn="l"/>
              </a:tabLst>
            </a:pPr>
            <a:r>
              <a:rPr lang="ar-SA" sz="1800" b="1" dirty="0">
                <a:effectLst/>
                <a:latin typeface="Times New Roman" panose="02020603050405020304" pitchFamily="18" charset="0"/>
                <a:ea typeface="Times New Roman" panose="02020603050405020304" pitchFamily="18" charset="0"/>
              </a:rPr>
              <a:t>دفن ومزج البقايا النباتية والأسمدة الكيمياوية : ويتم ذلك عن طريق معدات تهيئة الترب</a:t>
            </a:r>
            <a:r>
              <a:rPr lang="ar-IQ" sz="1800" b="1" dirty="0">
                <a:effectLst/>
                <a:latin typeface="Times New Roman" panose="02020603050405020304" pitchFamily="18" charset="0"/>
                <a:ea typeface="Times New Roman" panose="02020603050405020304" pitchFamily="18" charset="0"/>
              </a:rPr>
              <a:t>ة</a:t>
            </a:r>
            <a:r>
              <a:rPr lang="ar-SA" sz="1800" b="1" dirty="0">
                <a:effectLst/>
                <a:latin typeface="Times New Roman" panose="02020603050405020304" pitchFamily="18" charset="0"/>
                <a:ea typeface="Times New Roman" panose="02020603050405020304" pitchFamily="18" charset="0"/>
              </a:rPr>
              <a:t> بشكل او باخر حيث ان هذه المواد ممكن ان تؤدي الى تحسين خواص التربة .</a:t>
            </a:r>
            <a:endParaRPr lang="en-US" sz="1800" dirty="0">
              <a:effectLs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mj-lt"/>
              <a:buAutoNum type="arabicPeriod"/>
              <a:tabLst>
                <a:tab pos="457200" algn="l"/>
              </a:tabLst>
            </a:pPr>
            <a:r>
              <a:rPr lang="ar-SA" sz="1800" b="1" dirty="0">
                <a:effectLst/>
                <a:latin typeface="Times New Roman" panose="02020603050405020304" pitchFamily="18" charset="0"/>
                <a:ea typeface="Times New Roman" panose="02020603050405020304" pitchFamily="18" charset="0"/>
              </a:rPr>
              <a:t>التقليل من خطر التعرية الهوائية والمائية التي تتعرض اليها التربة .</a:t>
            </a:r>
            <a:endParaRPr lang="en-US" sz="1800" dirty="0">
              <a:effectLs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mj-lt"/>
              <a:buAutoNum type="arabicPeriod"/>
              <a:tabLst>
                <a:tab pos="457200" algn="l"/>
              </a:tabLst>
            </a:pPr>
            <a:r>
              <a:rPr lang="ar-SA" sz="1800" b="1" dirty="0">
                <a:effectLst/>
                <a:latin typeface="Times New Roman" panose="02020603050405020304" pitchFamily="18" charset="0"/>
                <a:ea typeface="Times New Roman" panose="02020603050405020304" pitchFamily="18" charset="0"/>
              </a:rPr>
              <a:t>تسوية وتخطيط الاراضي : باستخدام الحراثة يمكن ان نتخلص من الاراضي المتموجة (الغير مستوية) ومن ثم تسويتها وتقسيمها  الى الواح </a:t>
            </a:r>
            <a:r>
              <a:rPr lang="ar-SA" sz="1800" b="1" dirty="0" err="1">
                <a:effectLst/>
                <a:latin typeface="Times New Roman" panose="02020603050405020304" pitchFamily="18" charset="0"/>
                <a:ea typeface="Times New Roman" panose="02020603050405020304" pitchFamily="18" charset="0"/>
              </a:rPr>
              <a:t>اواحواض</a:t>
            </a:r>
            <a:r>
              <a:rPr lang="ar-SA" sz="1800" b="1" dirty="0">
                <a:effectLst/>
                <a:latin typeface="Times New Roman" panose="02020603050405020304" pitchFamily="18" charset="0"/>
                <a:ea typeface="Times New Roman" panose="02020603050405020304" pitchFamily="18" charset="0"/>
              </a:rPr>
              <a:t> حسب نوع المحصول والغرض من زراعة .</a:t>
            </a:r>
            <a:endParaRPr lang="en-US" sz="1800" dirty="0">
              <a:effectLs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mj-lt"/>
              <a:buAutoNum type="arabicPeriod"/>
              <a:tabLst>
                <a:tab pos="457200" algn="l"/>
              </a:tabLst>
            </a:pPr>
            <a:r>
              <a:rPr lang="ar-SA" sz="1800" b="1" dirty="0">
                <a:effectLst/>
                <a:latin typeface="Times New Roman" panose="02020603050405020304" pitchFamily="18" charset="0"/>
                <a:ea typeface="Times New Roman" panose="02020603050405020304" pitchFamily="18" charset="0"/>
              </a:rPr>
              <a:t>تسهيل حركة المياه داخل التربة وايجاد طبقة مفككة في التربة تفوق </a:t>
            </a:r>
            <a:r>
              <a:rPr lang="ar-SA" sz="1800" b="1" dirty="0" err="1">
                <a:effectLst/>
                <a:latin typeface="Times New Roman" panose="02020603050405020304" pitchFamily="18" charset="0"/>
                <a:ea typeface="Times New Roman" panose="02020603050405020304" pitchFamily="18" charset="0"/>
              </a:rPr>
              <a:t>اوتتخلل</a:t>
            </a:r>
            <a:r>
              <a:rPr lang="ar-SA" sz="1800" b="1" dirty="0">
                <a:effectLst/>
                <a:latin typeface="Times New Roman" panose="02020603050405020304" pitchFamily="18" charset="0"/>
                <a:ea typeface="Times New Roman" panose="02020603050405020304" pitchFamily="18" charset="0"/>
              </a:rPr>
              <a:t> تبخر الماء من سطح التربة بسبب اضعافها قوة الخاصية الشعرية والجذب السطحي.</a:t>
            </a:r>
            <a:endParaRPr lang="en-US" sz="1800" dirty="0">
              <a:effectLs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mj-lt"/>
              <a:buAutoNum type="arabicPeriod"/>
              <a:tabLst>
                <a:tab pos="457200" algn="l"/>
              </a:tabLst>
            </a:pPr>
            <a:r>
              <a:rPr lang="ar-SA" sz="1800" b="1" dirty="0">
                <a:effectLst/>
                <a:latin typeface="Times New Roman" panose="02020603050405020304" pitchFamily="18" charset="0"/>
                <a:ea typeface="Times New Roman" panose="02020603050405020304" pitchFamily="18" charset="0"/>
              </a:rPr>
              <a:t>ايجاد مرقد صالح </a:t>
            </a:r>
            <a:r>
              <a:rPr lang="ar-SA" sz="1800" b="1" dirty="0" err="1">
                <a:effectLst/>
                <a:latin typeface="Times New Roman" panose="02020603050405020304" pitchFamily="18" charset="0"/>
                <a:ea typeface="Times New Roman" panose="02020603050405020304" pitchFamily="18" charset="0"/>
              </a:rPr>
              <a:t>لانبات</a:t>
            </a:r>
            <a:r>
              <a:rPr lang="ar-SA" sz="1800" b="1" dirty="0">
                <a:effectLst/>
                <a:latin typeface="Times New Roman" panose="02020603050405020304" pitchFamily="18" charset="0"/>
                <a:ea typeface="Times New Roman" panose="02020603050405020304" pitchFamily="18" charset="0"/>
              </a:rPr>
              <a:t> البذور ونمو النباتات (ويتوفر فيه عدة عوامل رئيسية اهمها وفرة الماء والاوكسجين والغذاء الجيد ودرجة الحرارة المناسبة).</a:t>
            </a:r>
            <a:endParaRPr lang="en-US" sz="1800" dirty="0">
              <a:effectLst/>
              <a:latin typeface="Times New Roman" panose="02020603050405020304" pitchFamily="18" charset="0"/>
              <a:ea typeface="Times New Roman" panose="02020603050405020304" pitchFamily="18" charset="0"/>
            </a:endParaRPr>
          </a:p>
          <a:p>
            <a:pPr marL="0" indent="0" algn="r" rtl="1">
              <a:buNone/>
            </a:pPr>
            <a:endParaRPr lang="en-US" dirty="0"/>
          </a:p>
        </p:txBody>
      </p:sp>
    </p:spTree>
    <p:extLst>
      <p:ext uri="{BB962C8B-B14F-4D97-AF65-F5344CB8AC3E}">
        <p14:creationId xmlns:p14="http://schemas.microsoft.com/office/powerpoint/2010/main" val="138640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A3E8B-41C4-7C86-CA30-6E55F2A36879}"/>
              </a:ext>
            </a:extLst>
          </p:cNvPr>
          <p:cNvSpPr>
            <a:spLocks noGrp="1"/>
          </p:cNvSpPr>
          <p:nvPr>
            <p:ph type="title"/>
          </p:nvPr>
        </p:nvSpPr>
        <p:spPr>
          <a:xfrm>
            <a:off x="1295401" y="1482874"/>
            <a:ext cx="9601196" cy="563639"/>
          </a:xfrm>
        </p:spPr>
        <p:txBody>
          <a:bodyPr>
            <a:normAutofit/>
          </a:bodyPr>
          <a:lstStyle/>
          <a:p>
            <a:pPr algn="r"/>
            <a:r>
              <a:rPr lang="ar-SA" sz="2400" b="1" dirty="0">
                <a:effectLst/>
                <a:latin typeface="Times New Roman" panose="02020603050405020304" pitchFamily="18" charset="0"/>
                <a:ea typeface="Times New Roman" panose="02020603050405020304" pitchFamily="18" charset="0"/>
                <a:cs typeface="Arial" panose="020B0604020202020204" pitchFamily="34" charset="0"/>
              </a:rPr>
              <a:t>عمليات تحضير الأرض الزراعية :  </a:t>
            </a:r>
            <a:endParaRPr lang="en-US" sz="5400" dirty="0"/>
          </a:p>
        </p:txBody>
      </p:sp>
      <p:sp>
        <p:nvSpPr>
          <p:cNvPr id="3" name="Content Placeholder 2">
            <a:extLst>
              <a:ext uri="{FF2B5EF4-FFF2-40B4-BE49-F238E27FC236}">
                <a16:creationId xmlns:a16="http://schemas.microsoft.com/office/drawing/2014/main" id="{951D0C55-081D-EDE3-4FDA-AB3477121177}"/>
              </a:ext>
            </a:extLst>
          </p:cNvPr>
          <p:cNvSpPr>
            <a:spLocks noGrp="1"/>
          </p:cNvSpPr>
          <p:nvPr>
            <p:ph idx="1"/>
          </p:nvPr>
        </p:nvSpPr>
        <p:spPr>
          <a:xfrm>
            <a:off x="1295401" y="2405743"/>
            <a:ext cx="9601196" cy="3470125"/>
          </a:xfrm>
        </p:spPr>
        <p:txBody>
          <a:bodyPr>
            <a:normAutofit fontScale="92500"/>
          </a:bodyPr>
          <a:lstStyle/>
          <a:p>
            <a:pPr marL="342900" marR="0" lvl="0" indent="-342900" algn="justLow" rtl="1">
              <a:spcBef>
                <a:spcPts val="0"/>
              </a:spcBef>
              <a:spcAft>
                <a:spcPts val="0"/>
              </a:spcAft>
              <a:buFont typeface="+mj-lt"/>
              <a:buAutoNum type="arabicPeriod"/>
              <a:tabLst>
                <a:tab pos="457200" algn="l"/>
              </a:tabLst>
            </a:pPr>
            <a:r>
              <a:rPr lang="ar-SA" b="1" dirty="0">
                <a:effectLst/>
                <a:latin typeface="Times New Roman" panose="02020603050405020304" pitchFamily="18" charset="0"/>
                <a:ea typeface="Times New Roman" panose="02020603050405020304" pitchFamily="18" charset="0"/>
              </a:rPr>
              <a:t>تسوية التربة/ ان الارض التي تكثر فيها الحفر والردم يصعب على المحراث الدخول فيها لذلك لزم الامر عمل تسوية وميل مناسب للخدمة الزراعية والري وتتم عادة مع كل موسم زراعة .</a:t>
            </a:r>
            <a:endParaRPr lang="en-US" dirty="0">
              <a:effectLs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mj-lt"/>
              <a:buAutoNum type="arabicPeriod"/>
              <a:tabLst>
                <a:tab pos="457200" algn="l"/>
              </a:tabLst>
            </a:pPr>
            <a:r>
              <a:rPr lang="ar-SA" b="1" dirty="0">
                <a:effectLst/>
                <a:latin typeface="Times New Roman" panose="02020603050405020304" pitchFamily="18" charset="0"/>
                <a:ea typeface="Times New Roman" panose="02020603050405020304" pitchFamily="18" charset="0"/>
              </a:rPr>
              <a:t>حراثة التربة / وهي حالة لابد منها لمعظم المحاصيل من اجل تفتيت التربة وقلبها وجعلها ملائمة لنمو النبات.</a:t>
            </a:r>
            <a:endParaRPr lang="en-US" dirty="0">
              <a:effectLs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mj-lt"/>
              <a:buAutoNum type="arabicPeriod"/>
              <a:tabLst>
                <a:tab pos="457200" algn="l"/>
              </a:tabLst>
            </a:pPr>
            <a:r>
              <a:rPr lang="ar-SA" b="1" dirty="0">
                <a:effectLst/>
                <a:latin typeface="Times New Roman" panose="02020603050405020304" pitchFamily="18" charset="0"/>
                <a:ea typeface="Times New Roman" panose="02020603050405020304" pitchFamily="18" charset="0"/>
              </a:rPr>
              <a:t>التمشيط / يمكن لهذه العملية ان تتم في ثلاث حالات  الحالة الاولى :يمكن استخدامها قبل عملية الحراثة لغرض القضاء على الادغال والحشائش الغير مرغوب فيها وكذلك لتفكيك وتسوية التربة .الحالة الثانية: وتتم بعد عملية الحراثة لغرض تكسير وتنعيم وكبس التربة حتى تكون ملائمة لإنبات البذور . والحالة الثالثة: يستخدمها الفلاحين في تغطية البذور بعد زراعة البذور نثراً.</a:t>
            </a:r>
            <a:endParaRPr lang="en-US" dirty="0">
              <a:effectLs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mj-lt"/>
              <a:buAutoNum type="arabicPeriod"/>
              <a:tabLst>
                <a:tab pos="457200" algn="l"/>
              </a:tabLst>
            </a:pPr>
            <a:r>
              <a:rPr lang="ar-SA" b="1" dirty="0">
                <a:effectLst/>
                <a:latin typeface="Times New Roman" panose="02020603050405020304" pitchFamily="18" charset="0"/>
                <a:ea typeface="Times New Roman" panose="02020603050405020304" pitchFamily="18" charset="0"/>
              </a:rPr>
              <a:t>التخطيط / وهذه العملية تخدم النبات بوضعه في المكان المناسب من حيث تفكيك التربة والرطوبة والحرارة بالإضافة الى تنظيم المسافة بين نبات واخر  </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01430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FFB3-B6AB-1118-578D-E643BEBB1C40}"/>
              </a:ext>
            </a:extLst>
          </p:cNvPr>
          <p:cNvSpPr>
            <a:spLocks noGrp="1"/>
          </p:cNvSpPr>
          <p:nvPr>
            <p:ph type="title"/>
          </p:nvPr>
        </p:nvSpPr>
        <p:spPr>
          <a:xfrm>
            <a:off x="1295402" y="982132"/>
            <a:ext cx="9601196" cy="1118811"/>
          </a:xfrm>
        </p:spPr>
        <p:txBody>
          <a:bodyPr/>
          <a:lstStyle/>
          <a:p>
            <a:pPr algn="r" rtl="1"/>
            <a:r>
              <a:rPr lang="ar-IQ" dirty="0"/>
              <a:t>صفات الحراثة الجيدة : </a:t>
            </a:r>
            <a:endParaRPr lang="en-US" dirty="0"/>
          </a:p>
        </p:txBody>
      </p:sp>
      <p:sp>
        <p:nvSpPr>
          <p:cNvPr id="3" name="Content Placeholder 2">
            <a:extLst>
              <a:ext uri="{FF2B5EF4-FFF2-40B4-BE49-F238E27FC236}">
                <a16:creationId xmlns:a16="http://schemas.microsoft.com/office/drawing/2014/main" id="{A5D90AA1-E76A-3274-4C9F-3106AA6D6A43}"/>
              </a:ext>
            </a:extLst>
          </p:cNvPr>
          <p:cNvSpPr>
            <a:spLocks noGrp="1"/>
          </p:cNvSpPr>
          <p:nvPr>
            <p:ph idx="1"/>
          </p:nvPr>
        </p:nvSpPr>
        <p:spPr>
          <a:xfrm>
            <a:off x="1295401" y="2416629"/>
            <a:ext cx="9601196" cy="3459239"/>
          </a:xfrm>
        </p:spPr>
        <p:txBody>
          <a:bodyPr>
            <a:normAutofit/>
          </a:bodyPr>
          <a:lstStyle/>
          <a:p>
            <a:pPr marL="342900" marR="0" lvl="0" indent="-342900" algn="justLow" rtl="1">
              <a:spcBef>
                <a:spcPts val="0"/>
              </a:spcBef>
              <a:spcAft>
                <a:spcPts val="0"/>
              </a:spcAft>
              <a:buFont typeface="+mj-lt"/>
              <a:buAutoNum type="arabicPeriod"/>
              <a:tabLst>
                <a:tab pos="457200" algn="l"/>
              </a:tabLst>
            </a:pPr>
            <a:r>
              <a:rPr lang="ar-SA" sz="2800" b="1" dirty="0">
                <a:effectLst/>
                <a:latin typeface="Times New Roman" panose="02020603050405020304" pitchFamily="18" charset="0"/>
                <a:ea typeface="Times New Roman" panose="02020603050405020304" pitchFamily="18" charset="0"/>
              </a:rPr>
              <a:t>الكتل الترابية الناتجة عن الحراثة  سهلة التفتت.</a:t>
            </a:r>
            <a:endParaRPr lang="en-US" sz="2800" dirty="0">
              <a:effectLs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mj-lt"/>
              <a:buAutoNum type="arabicPeriod"/>
              <a:tabLst>
                <a:tab pos="457200" algn="l"/>
              </a:tabLst>
            </a:pPr>
            <a:r>
              <a:rPr lang="ar-SA" sz="2800" b="1" dirty="0">
                <a:effectLst/>
                <a:latin typeface="Times New Roman" panose="02020603050405020304" pitchFamily="18" charset="0"/>
                <a:ea typeface="Times New Roman" panose="02020603050405020304" pitchFamily="18" charset="0"/>
              </a:rPr>
              <a:t>تكون خطوط الحراثة متوازية ومتقاربة  قدر الامكان.</a:t>
            </a:r>
            <a:endParaRPr lang="en-US" sz="2800" dirty="0">
              <a:effectLs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mj-lt"/>
              <a:buAutoNum type="arabicPeriod"/>
              <a:tabLst>
                <a:tab pos="457200" algn="l"/>
              </a:tabLst>
            </a:pPr>
            <a:r>
              <a:rPr lang="ar-SA" sz="2800" b="1" dirty="0">
                <a:effectLst/>
                <a:latin typeface="Times New Roman" panose="02020603050405020304" pitchFamily="18" charset="0"/>
                <a:ea typeface="Times New Roman" panose="02020603050405020304" pitchFamily="18" charset="0"/>
              </a:rPr>
              <a:t>الحد من وجود مسافات متروكة بدون حراثة بين سلاح واخر.</a:t>
            </a:r>
            <a:endParaRPr lang="en-US" sz="2800" dirty="0">
              <a:effectLs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mj-lt"/>
              <a:buAutoNum type="arabicPeriod"/>
              <a:tabLst>
                <a:tab pos="457200" algn="l"/>
              </a:tabLst>
            </a:pPr>
            <a:r>
              <a:rPr lang="ar-SA" sz="2800" b="1" dirty="0">
                <a:effectLst/>
                <a:latin typeface="Times New Roman" panose="02020603050405020304" pitchFamily="18" charset="0"/>
                <a:ea typeface="Times New Roman" panose="02020603050405020304" pitchFamily="18" charset="0"/>
              </a:rPr>
              <a:t>سهولة اجراء كافة العمليات اللاحقة مثل التنعيم والتعديل.</a:t>
            </a:r>
            <a:endParaRPr lang="en-US" sz="2800" dirty="0">
              <a:effectLs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mj-lt"/>
              <a:buAutoNum type="arabicPeriod"/>
              <a:tabLst>
                <a:tab pos="457200" algn="l"/>
              </a:tabLst>
            </a:pPr>
            <a:r>
              <a:rPr lang="ar-SA" sz="2800" b="1" dirty="0">
                <a:effectLst/>
                <a:latin typeface="Times New Roman" panose="02020603050405020304" pitchFamily="18" charset="0"/>
                <a:ea typeface="Times New Roman" panose="02020603050405020304" pitchFamily="18" charset="0"/>
              </a:rPr>
              <a:t>ان تكون خطوط الذهاب والاياب متداخلة قدر الامكان.</a:t>
            </a:r>
            <a:endParaRPr lang="en-US" sz="2800" dirty="0">
              <a:effectLst/>
              <a:latin typeface="Times New Roman" panose="02020603050405020304" pitchFamily="18" charset="0"/>
              <a:ea typeface="Times New Roman" panose="02020603050405020304" pitchFamily="18" charset="0"/>
            </a:endParaRPr>
          </a:p>
          <a:p>
            <a:pPr marL="342900" marR="0" lvl="0" indent="-342900" algn="justLow" rtl="1">
              <a:spcBef>
                <a:spcPts val="0"/>
              </a:spcBef>
              <a:spcAft>
                <a:spcPts val="0"/>
              </a:spcAft>
              <a:buFont typeface="+mj-lt"/>
              <a:buAutoNum type="arabicPeriod"/>
              <a:tabLst>
                <a:tab pos="457200" algn="l"/>
              </a:tabLst>
            </a:pPr>
            <a:r>
              <a:rPr lang="ar-SA" sz="2800" b="1" dirty="0">
                <a:effectLst/>
                <a:latin typeface="Times New Roman" panose="02020603050405020304" pitchFamily="18" charset="0"/>
                <a:ea typeface="Times New Roman" panose="02020603050405020304" pitchFamily="18" charset="0"/>
              </a:rPr>
              <a:t>عمق الحراثة متجانس لجميع خطوط الحراثة وتكون متصل</a:t>
            </a:r>
            <a:r>
              <a:rPr lang="ar-IQ" sz="2800" b="1" dirty="0">
                <a:latin typeface="Times New Roman" panose="02020603050405020304" pitchFamily="18" charset="0"/>
                <a:ea typeface="Times New Roman" panose="02020603050405020304" pitchFamily="18" charset="0"/>
              </a:rPr>
              <a:t>ه</a:t>
            </a:r>
            <a:r>
              <a:rPr lang="ar-SA" sz="2800" b="1" dirty="0">
                <a:effectLst/>
                <a:latin typeface="Times New Roman" panose="02020603050405020304" pitchFamily="18" charset="0"/>
                <a:ea typeface="Times New Roman" panose="02020603050405020304" pitchFamily="18" charset="0"/>
              </a:rPr>
              <a:t> وغير متقطعة.</a:t>
            </a:r>
            <a:endParaRPr lang="en-US" sz="2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3615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BD01E-B560-9939-5D91-AC4B7E588D23}"/>
              </a:ext>
            </a:extLst>
          </p:cNvPr>
          <p:cNvSpPr>
            <a:spLocks noGrp="1"/>
          </p:cNvSpPr>
          <p:nvPr>
            <p:ph type="title"/>
          </p:nvPr>
        </p:nvSpPr>
        <p:spPr>
          <a:xfrm>
            <a:off x="1295402" y="982132"/>
            <a:ext cx="9601196" cy="367697"/>
          </a:xfrm>
        </p:spPr>
        <p:txBody>
          <a:bodyPr>
            <a:normAutofit fontScale="90000"/>
          </a:bodyPr>
          <a:lstStyle/>
          <a:p>
            <a:pPr algn="r"/>
            <a:r>
              <a:rPr lang="ar-IQ" b="1" i="0" dirty="0">
                <a:solidFill>
                  <a:srgbClr val="003E61"/>
                </a:solidFill>
                <a:effectLst/>
                <a:latin typeface="rasol"/>
              </a:rPr>
              <a:t>العوامل التي تؤثر على كفاء</a:t>
            </a:r>
            <a:r>
              <a:rPr lang="ar-IQ" b="1" dirty="0">
                <a:solidFill>
                  <a:srgbClr val="003E61"/>
                </a:solidFill>
                <a:latin typeface="rasol"/>
              </a:rPr>
              <a:t>ة</a:t>
            </a:r>
            <a:r>
              <a:rPr lang="ar-IQ" b="1" i="0" dirty="0">
                <a:solidFill>
                  <a:srgbClr val="003E61"/>
                </a:solidFill>
                <a:effectLst/>
                <a:latin typeface="rasol"/>
              </a:rPr>
              <a:t> الحراثة:</a:t>
            </a:r>
            <a:endParaRPr lang="en-US" dirty="0"/>
          </a:p>
        </p:txBody>
      </p:sp>
      <p:sp>
        <p:nvSpPr>
          <p:cNvPr id="3" name="Content Placeholder 2">
            <a:extLst>
              <a:ext uri="{FF2B5EF4-FFF2-40B4-BE49-F238E27FC236}">
                <a16:creationId xmlns:a16="http://schemas.microsoft.com/office/drawing/2014/main" id="{5D287B4F-A847-77DD-719E-28F57B7EAA67}"/>
              </a:ext>
            </a:extLst>
          </p:cNvPr>
          <p:cNvSpPr>
            <a:spLocks noGrp="1"/>
          </p:cNvSpPr>
          <p:nvPr>
            <p:ph idx="1"/>
          </p:nvPr>
        </p:nvSpPr>
        <p:spPr>
          <a:xfrm>
            <a:off x="1295401" y="1578429"/>
            <a:ext cx="9601196" cy="4297439"/>
          </a:xfrm>
        </p:spPr>
        <p:txBody>
          <a:bodyPr>
            <a:normAutofit/>
          </a:bodyPr>
          <a:lstStyle/>
          <a:p>
            <a:pPr marL="0" indent="0" algn="just" rtl="1">
              <a:buNone/>
            </a:pPr>
            <a:r>
              <a:rPr lang="ar-IQ" b="1" i="0" dirty="0">
                <a:solidFill>
                  <a:srgbClr val="003E61"/>
                </a:solidFill>
                <a:effectLst/>
                <a:latin typeface="rasol"/>
              </a:rPr>
              <a:t>1- نوع الارض: يحدد نوع الارض كفاءة عمليات الخدمة وتكلفتها فالأراضي الثقيلة المتماسكة تحتاج الى عمليات تفكيك وتنعيم اضافية والى جرارات زراعية ذات قوى كبيرة والات زراعية قوية بعكس الاراضي الخفيفة اما في الاراضي الملحية او القلوية فلا يجب تعميق الحرث لجلب الملوحة الى سطح التربة.</a:t>
            </a:r>
          </a:p>
          <a:p>
            <a:pPr marL="0" indent="0" algn="just" rtl="1">
              <a:buNone/>
            </a:pPr>
            <a:r>
              <a:rPr lang="ar-IQ" b="1" i="0" dirty="0">
                <a:solidFill>
                  <a:srgbClr val="003E61"/>
                </a:solidFill>
                <a:effectLst/>
                <a:latin typeface="rasol"/>
              </a:rPr>
              <a:t>2- نوع المحصول السابق: وذلك من حيث ما يتركه من بقايا وتعمق جذوره فاذا كانت مخلفات المحصول السابق كثيرة بطيئة التحلل او تستخدم كسماد اخضر يلزم ان يبدا الحرث مبكرا وان يكون المحراث المستخدم قادرا على قلب او دفن المخلفات </a:t>
            </a:r>
            <a:r>
              <a:rPr lang="ar-IQ" b="1" i="0" dirty="0" err="1">
                <a:solidFill>
                  <a:srgbClr val="003E61"/>
                </a:solidFill>
                <a:effectLst/>
                <a:latin typeface="rasol"/>
              </a:rPr>
              <a:t>والنموات</a:t>
            </a:r>
            <a:r>
              <a:rPr lang="ar-IQ" b="1" i="0" dirty="0">
                <a:solidFill>
                  <a:srgbClr val="003E61"/>
                </a:solidFill>
                <a:effectLst/>
                <a:latin typeface="rasol"/>
              </a:rPr>
              <a:t> التي على السطح, ومن ناحية اخرى اذا كانت التربة مندمجة بعد المحصول السابق فيجب زيادة عدد مرات الحرث مع التنعيم الجيد كما في حالة الزراعة بعد الارز, وتحتاج الى الحرث العميق عند الزراعة بعد محاصيل متعمقة الجذور كالقصب والبرسيم الحجازي.</a:t>
            </a:r>
          </a:p>
          <a:p>
            <a:pPr marL="0" indent="0" algn="r">
              <a:buNone/>
            </a:pPr>
            <a:endParaRPr lang="en-US" dirty="0"/>
          </a:p>
        </p:txBody>
      </p:sp>
    </p:spTree>
    <p:extLst>
      <p:ext uri="{BB962C8B-B14F-4D97-AF65-F5344CB8AC3E}">
        <p14:creationId xmlns:p14="http://schemas.microsoft.com/office/powerpoint/2010/main" val="2809685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6AC8BF-F573-CFBF-6297-287BA698D0E5}"/>
              </a:ext>
            </a:extLst>
          </p:cNvPr>
          <p:cNvSpPr>
            <a:spLocks noGrp="1"/>
          </p:cNvSpPr>
          <p:nvPr>
            <p:ph idx="1"/>
          </p:nvPr>
        </p:nvSpPr>
        <p:spPr>
          <a:xfrm>
            <a:off x="1295401" y="1164770"/>
            <a:ext cx="9601196" cy="4711097"/>
          </a:xfrm>
        </p:spPr>
        <p:txBody>
          <a:bodyPr>
            <a:normAutofit/>
          </a:bodyPr>
          <a:lstStyle/>
          <a:p>
            <a:pPr marL="0" indent="0" algn="just" rtl="1">
              <a:buNone/>
            </a:pPr>
            <a:r>
              <a:rPr lang="ar-IQ" b="1" i="0" dirty="0">
                <a:solidFill>
                  <a:srgbClr val="003E61"/>
                </a:solidFill>
                <a:effectLst/>
                <a:latin typeface="rasol"/>
              </a:rPr>
              <a:t>3- نوع المحصول المراد زراعته: تحتاج بعض المحاصيل الى اعداد دقيق وجيد لمهد البذور مثل السمسم والكتان والذرة الشامية بدرجة اكبر من محاصيل القمح والشعير والارز, كما تحتاج محاصيل مثل قصب والبرسيم الحجازي الى تعميق الحرث نظرا لتعمق جذورها.</a:t>
            </a:r>
          </a:p>
          <a:p>
            <a:pPr marL="0" indent="0" algn="just" rtl="1">
              <a:buNone/>
            </a:pPr>
            <a:r>
              <a:rPr lang="ar-IQ" b="1" i="0" dirty="0">
                <a:solidFill>
                  <a:srgbClr val="003E61"/>
                </a:solidFill>
                <a:effectLst/>
                <a:latin typeface="rasol"/>
              </a:rPr>
              <a:t>4- انواع الحشائش ومدى انتشارها: عند زيادة عدد الحشائش في الحقل يلزم التبكير بالحرث حتى تعطى الفرصة لتحللها بالتربة وعدم استهلاكها للعناصر الغذائية من التربة والقضاء عليها كما يحدد نوع الحشائش, كتلك التي تتكاثر </a:t>
            </a:r>
            <a:r>
              <a:rPr lang="ar-IQ" b="1" i="0" dirty="0" err="1">
                <a:solidFill>
                  <a:srgbClr val="003E61"/>
                </a:solidFill>
                <a:effectLst/>
                <a:latin typeface="rasol"/>
              </a:rPr>
              <a:t>بالريزومات</a:t>
            </a:r>
            <a:r>
              <a:rPr lang="ar-IQ" b="1" i="0" dirty="0">
                <a:solidFill>
                  <a:srgbClr val="003E61"/>
                </a:solidFill>
                <a:effectLst/>
                <a:latin typeface="rasol"/>
              </a:rPr>
              <a:t> اعماق الحرث.</a:t>
            </a:r>
          </a:p>
          <a:p>
            <a:pPr marL="0" indent="0" algn="just" rtl="1">
              <a:buNone/>
            </a:pPr>
            <a:r>
              <a:rPr lang="ar-IQ" b="1" i="0" dirty="0">
                <a:solidFill>
                  <a:srgbClr val="003E61"/>
                </a:solidFill>
                <a:effectLst/>
                <a:latin typeface="rasol"/>
              </a:rPr>
              <a:t>5- نسبة الرطوبة في التربة: وهي تحدد سهولة وكفاءة عملية الحراثة فزيادة رطوبة التربة تؤدي الى تكون كتل من التربة يصعب تفتيتها بعد جفافها اما انخفاض الرطوبة عند حد معين فيؤدي الى خفض كفاءة الحرث وتكوين كتل صلبة صعبة التفتيت، وان افضل رطوبة للحراثة هي (14-18%).</a:t>
            </a:r>
          </a:p>
          <a:p>
            <a:endParaRPr lang="en-US" dirty="0"/>
          </a:p>
        </p:txBody>
      </p:sp>
    </p:spTree>
    <p:extLst>
      <p:ext uri="{BB962C8B-B14F-4D97-AF65-F5344CB8AC3E}">
        <p14:creationId xmlns:p14="http://schemas.microsoft.com/office/powerpoint/2010/main" val="53008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5420-D2C6-130B-CFD1-F23F00970F8F}"/>
              </a:ext>
            </a:extLst>
          </p:cNvPr>
          <p:cNvSpPr>
            <a:spLocks noGrp="1"/>
          </p:cNvSpPr>
          <p:nvPr>
            <p:ph type="title"/>
          </p:nvPr>
        </p:nvSpPr>
        <p:spPr>
          <a:xfrm>
            <a:off x="1295402" y="982132"/>
            <a:ext cx="9601196" cy="716039"/>
          </a:xfrm>
        </p:spPr>
        <p:txBody>
          <a:bodyPr>
            <a:noAutofit/>
          </a:bodyPr>
          <a:lstStyle/>
          <a:p>
            <a:pPr algn="r"/>
            <a:r>
              <a:rPr lang="ar-SA" sz="2800" b="1" u="sng" dirty="0">
                <a:effectLst/>
                <a:latin typeface="Times New Roman" panose="02020603050405020304" pitchFamily="18" charset="0"/>
                <a:ea typeface="Times New Roman" panose="02020603050405020304" pitchFamily="18" charset="0"/>
                <a:cs typeface="Akhbar MT"/>
              </a:rPr>
              <a:t>طرق الحراثة :-</a:t>
            </a:r>
            <a:endParaRPr lang="en-US" sz="6000" dirty="0"/>
          </a:p>
        </p:txBody>
      </p:sp>
      <p:sp>
        <p:nvSpPr>
          <p:cNvPr id="3" name="Content Placeholder 2">
            <a:extLst>
              <a:ext uri="{FF2B5EF4-FFF2-40B4-BE49-F238E27FC236}">
                <a16:creationId xmlns:a16="http://schemas.microsoft.com/office/drawing/2014/main" id="{2F46FCE4-3317-A540-C126-B20035918B14}"/>
              </a:ext>
            </a:extLst>
          </p:cNvPr>
          <p:cNvSpPr>
            <a:spLocks noGrp="1"/>
          </p:cNvSpPr>
          <p:nvPr>
            <p:ph idx="1"/>
          </p:nvPr>
        </p:nvSpPr>
        <p:spPr>
          <a:xfrm>
            <a:off x="1295401" y="1698171"/>
            <a:ext cx="9601196" cy="4177697"/>
          </a:xfrm>
        </p:spPr>
        <p:txBody>
          <a:bodyPr>
            <a:normAutofit fontScale="77500" lnSpcReduction="20000"/>
          </a:bodyPr>
          <a:lstStyle/>
          <a:p>
            <a:pPr marL="0" lvl="1" indent="0" algn="justLow" rtl="1">
              <a:lnSpc>
                <a:spcPct val="160000"/>
              </a:lnSpc>
              <a:spcBef>
                <a:spcPts val="0"/>
              </a:spcBef>
              <a:spcAft>
                <a:spcPts val="0"/>
              </a:spcAft>
              <a:buNone/>
            </a:pPr>
            <a:r>
              <a:rPr lang="ar-IQ" sz="2200" b="1" dirty="0">
                <a:effectLst/>
                <a:latin typeface="Times New Roman" panose="02020603050405020304" pitchFamily="18" charset="0"/>
                <a:ea typeface="Times New Roman" panose="02020603050405020304" pitchFamily="18" charset="0"/>
              </a:rPr>
              <a:t>1</a:t>
            </a:r>
            <a:r>
              <a:rPr lang="ar-SA" sz="2200" b="1" dirty="0">
                <a:effectLst/>
                <a:latin typeface="Times New Roman" panose="02020603050405020304" pitchFamily="18" charset="0"/>
                <a:ea typeface="Times New Roman" panose="02020603050405020304" pitchFamily="18" charset="0"/>
              </a:rPr>
              <a:t>)الحراثة الى الداخل :</a:t>
            </a:r>
            <a:r>
              <a:rPr lang="ar-IQ" sz="2200" dirty="0">
                <a:latin typeface="Times New Roman" panose="02020603050405020304" pitchFamily="18" charset="0"/>
                <a:ea typeface="Times New Roman" panose="02020603050405020304" pitchFamily="18" charset="0"/>
              </a:rPr>
              <a:t> </a:t>
            </a:r>
            <a:r>
              <a:rPr lang="ar-SA" sz="2200" b="1" dirty="0">
                <a:effectLst/>
                <a:latin typeface="Times New Roman" panose="02020603050405020304" pitchFamily="18" charset="0"/>
                <a:ea typeface="Times New Roman" panose="02020603050405020304" pitchFamily="18" charset="0"/>
              </a:rPr>
              <a:t>تكون بداية الحراثة في هذا الاسلوب من منتصف الحقل ومن ثم الاتجاه الى الاطراف, فيبدا المشغل بالحراثة من وسط الحقل حيث يترك المحراث شريحة من التربة على سطح الارض وفي خط العودة يضاف الى هذه الشريحة شريحة اضافية متداخلة على الشريحة الاولى , وبهذا يكتمل الخط الاول للحراثة والذي يكون عادة مرتفع عن بقية الخطوط ويقع في منتصف الحقل ويستمر بالعمل </a:t>
            </a:r>
            <a:r>
              <a:rPr lang="ar-SA" sz="2200" b="1" dirty="0" err="1">
                <a:effectLst/>
                <a:latin typeface="Times New Roman" panose="02020603050405020304" pitchFamily="18" charset="0"/>
                <a:ea typeface="Times New Roman" panose="02020603050405020304" pitchFamily="18" charset="0"/>
              </a:rPr>
              <a:t>لاتمام</a:t>
            </a:r>
            <a:r>
              <a:rPr lang="ar-SA" sz="2200" b="1" dirty="0">
                <a:effectLst/>
                <a:latin typeface="Times New Roman" panose="02020603050405020304" pitchFamily="18" charset="0"/>
                <a:ea typeface="Times New Roman" panose="02020603050405020304" pitchFamily="18" charset="0"/>
              </a:rPr>
              <a:t> كافة الخطوط.</a:t>
            </a:r>
            <a:endParaRPr lang="en-US" sz="2200" dirty="0">
              <a:effectLst/>
              <a:latin typeface="Times New Roman" panose="02020603050405020304" pitchFamily="18" charset="0"/>
              <a:ea typeface="Times New Roman" panose="02020603050405020304" pitchFamily="18" charset="0"/>
            </a:endParaRPr>
          </a:p>
          <a:p>
            <a:pPr marL="0" marR="0" indent="0" algn="justLow" rtl="1">
              <a:lnSpc>
                <a:spcPct val="160000"/>
              </a:lnSpc>
              <a:spcBef>
                <a:spcPts val="0"/>
              </a:spcBef>
              <a:spcAft>
                <a:spcPts val="0"/>
              </a:spcAft>
              <a:buNone/>
            </a:pPr>
            <a:r>
              <a:rPr lang="ar-SA" sz="2200" b="1" dirty="0">
                <a:effectLst/>
                <a:latin typeface="Times New Roman" panose="02020603050405020304" pitchFamily="18" charset="0"/>
                <a:ea typeface="Times New Roman" panose="02020603050405020304" pitchFamily="18" charset="0"/>
              </a:rPr>
              <a:t>2)الحراثة الى الخارج :</a:t>
            </a:r>
            <a:r>
              <a:rPr lang="ar-IQ" sz="2200" dirty="0">
                <a:latin typeface="Times New Roman" panose="02020603050405020304" pitchFamily="18" charset="0"/>
                <a:ea typeface="Times New Roman" panose="02020603050405020304" pitchFamily="18" charset="0"/>
              </a:rPr>
              <a:t> </a:t>
            </a:r>
            <a:r>
              <a:rPr lang="ar-SA" sz="2200" b="1" dirty="0">
                <a:effectLst/>
                <a:latin typeface="Times New Roman" panose="02020603050405020304" pitchFamily="18" charset="0"/>
                <a:ea typeface="Times New Roman" panose="02020603050405020304" pitchFamily="18" charset="0"/>
              </a:rPr>
              <a:t>وتكون البداية من اطراف </a:t>
            </a:r>
            <a:r>
              <a:rPr lang="ar-SA" sz="2200" b="1" dirty="0" err="1">
                <a:effectLst/>
                <a:latin typeface="Times New Roman" panose="02020603050405020304" pitchFamily="18" charset="0"/>
                <a:ea typeface="Times New Roman" panose="02020603050405020304" pitchFamily="18" charset="0"/>
              </a:rPr>
              <a:t>اوجوانب</a:t>
            </a:r>
            <a:r>
              <a:rPr lang="ar-SA" sz="2200" b="1" dirty="0">
                <a:effectLst/>
                <a:latin typeface="Times New Roman" panose="02020603050405020304" pitchFamily="18" charset="0"/>
                <a:ea typeface="Times New Roman" panose="02020603050405020304" pitchFamily="18" charset="0"/>
              </a:rPr>
              <a:t> الحقل والاتجاه الى المنتصف فان الحراثة بهذا الاسلوب تسمى الحراثة الى الخارج  . حيث يتم السير بخطوط متوازية على طول الحقل ويكون اتجاه قلب التربة الى الخارج نحو الجانب .هذه الطريقة تؤدي الى ترك اخدود كبير في وسط الحقل يسمى المرز الميت وهو اخر خطوط الحراثة ويقع في منتصف الحقل.</a:t>
            </a:r>
            <a:endParaRPr lang="en-US" sz="2200" dirty="0">
              <a:effectLst/>
              <a:latin typeface="Times New Roman" panose="02020603050405020304" pitchFamily="18" charset="0"/>
              <a:ea typeface="Times New Roman" panose="02020603050405020304" pitchFamily="18" charset="0"/>
            </a:endParaRPr>
          </a:p>
          <a:p>
            <a:pPr marL="0" marR="0" indent="0" algn="justLow" rtl="1">
              <a:lnSpc>
                <a:spcPct val="160000"/>
              </a:lnSpc>
              <a:spcBef>
                <a:spcPts val="0"/>
              </a:spcBef>
              <a:spcAft>
                <a:spcPts val="0"/>
              </a:spcAft>
              <a:buNone/>
            </a:pPr>
            <a:r>
              <a:rPr lang="ar-SA" sz="2200" b="1" dirty="0">
                <a:effectLst/>
                <a:latin typeface="Times New Roman" panose="02020603050405020304" pitchFamily="18" charset="0"/>
                <a:ea typeface="Times New Roman" panose="02020603050405020304" pitchFamily="18" charset="0"/>
              </a:rPr>
              <a:t>3) الحراثة باتجاه واحد :</a:t>
            </a:r>
            <a:r>
              <a:rPr lang="ar-IQ" sz="2200" b="1" dirty="0">
                <a:effectLst/>
                <a:latin typeface="Times New Roman" panose="02020603050405020304" pitchFamily="18" charset="0"/>
                <a:ea typeface="Times New Roman" panose="02020603050405020304" pitchFamily="18" charset="0"/>
              </a:rPr>
              <a:t> </a:t>
            </a:r>
            <a:r>
              <a:rPr lang="ar-SA" sz="2200" b="1" dirty="0">
                <a:effectLst/>
                <a:latin typeface="Times New Roman" panose="02020603050405020304" pitchFamily="18" charset="0"/>
                <a:ea typeface="Times New Roman" panose="02020603050405020304" pitchFamily="18" charset="0"/>
              </a:rPr>
              <a:t>ويتم باستخدام محراث مطرحي ذو اتجاهين فان ذلك يعني القيام بالحراثة باتجاه واحد اما الى جهة اليمين او الى جهة اليسار من الحقل  ومن فوئد هذه الحراثة عدم ترك اخدود في منتصف الحقل و </a:t>
            </a:r>
            <a:r>
              <a:rPr lang="ar-SA" sz="2200" b="1" dirty="0" err="1">
                <a:effectLst/>
                <a:latin typeface="Times New Roman" panose="02020603050405020304" pitchFamily="18" charset="0"/>
                <a:ea typeface="Times New Roman" panose="02020603050405020304" pitchFamily="18" charset="0"/>
              </a:rPr>
              <a:t>لايوجد</a:t>
            </a:r>
            <a:r>
              <a:rPr lang="ar-SA" sz="2200" b="1" dirty="0">
                <a:effectLst/>
                <a:latin typeface="Times New Roman" panose="02020603050405020304" pitchFamily="18" charset="0"/>
                <a:ea typeface="Times New Roman" panose="02020603050405020304" pitchFamily="18" charset="0"/>
              </a:rPr>
              <a:t> مرز في منتصف الحقل كذلك تقليل وقت الحراثة وتقليل كلفة العمليات الزراعية اللاحقة لان الحقل يكون اكثر تجانسا .</a:t>
            </a:r>
            <a:endParaRPr lang="en-US" sz="2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5572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2E76F-B3F1-B10D-2059-960BEAB900F4}"/>
              </a:ext>
            </a:extLst>
          </p:cNvPr>
          <p:cNvSpPr>
            <a:spLocks noGrp="1"/>
          </p:cNvSpPr>
          <p:nvPr>
            <p:ph type="title"/>
          </p:nvPr>
        </p:nvSpPr>
        <p:spPr>
          <a:xfrm>
            <a:off x="1077686" y="4705047"/>
            <a:ext cx="4234543" cy="552753"/>
          </a:xfrm>
        </p:spPr>
        <p:txBody>
          <a:bodyPr>
            <a:noAutofit/>
          </a:bodyPr>
          <a:lstStyle/>
          <a:p>
            <a:r>
              <a:rPr lang="ar-IQ" sz="2000" dirty="0">
                <a:solidFill>
                  <a:schemeClr val="tx1">
                    <a:lumMod val="95000"/>
                    <a:lumOff val="5000"/>
                  </a:schemeClr>
                </a:solidFill>
              </a:rPr>
              <a:t>الحراثة باتجاه واحد</a:t>
            </a:r>
            <a:endParaRPr lang="en-US" sz="2000" dirty="0">
              <a:solidFill>
                <a:schemeClr val="tx1">
                  <a:lumMod val="95000"/>
                  <a:lumOff val="5000"/>
                </a:schemeClr>
              </a:solidFill>
            </a:endParaRPr>
          </a:p>
        </p:txBody>
      </p:sp>
      <p:pic>
        <p:nvPicPr>
          <p:cNvPr id="5" name="Content Placeholder 4">
            <a:extLst>
              <a:ext uri="{FF2B5EF4-FFF2-40B4-BE49-F238E27FC236}">
                <a16:creationId xmlns:a16="http://schemas.microsoft.com/office/drawing/2014/main" id="{5628A3F1-AD94-FAFE-17F3-29CF9039FE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778" y="1267127"/>
            <a:ext cx="4362451" cy="3143250"/>
          </a:xfrm>
        </p:spPr>
      </p:pic>
      <p:pic>
        <p:nvPicPr>
          <p:cNvPr id="7" name="Picture 6">
            <a:extLst>
              <a:ext uri="{FF2B5EF4-FFF2-40B4-BE49-F238E27FC236}">
                <a16:creationId xmlns:a16="http://schemas.microsoft.com/office/drawing/2014/main" id="{B85DCDEB-4A8F-39B1-4D77-82C9C9D89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829" y="1012371"/>
            <a:ext cx="5701393" cy="4833257"/>
          </a:xfrm>
          <a:prstGeom prst="rect">
            <a:avLst/>
          </a:prstGeom>
        </p:spPr>
      </p:pic>
    </p:spTree>
    <p:extLst>
      <p:ext uri="{BB962C8B-B14F-4D97-AF65-F5344CB8AC3E}">
        <p14:creationId xmlns:p14="http://schemas.microsoft.com/office/powerpoint/2010/main" val="41643987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93</TotalTime>
  <Words>956</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Garamond</vt:lpstr>
      <vt:lpstr>rasol</vt:lpstr>
      <vt:lpstr>Times New Roman</vt:lpstr>
      <vt:lpstr>Organic</vt:lpstr>
      <vt:lpstr>مكائن وآلات زراعية  عملي  المحاضرة الثالثة </vt:lpstr>
      <vt:lpstr>عملية الحراثة</vt:lpstr>
      <vt:lpstr>ومن أهم أهداف الحراثة هي :</vt:lpstr>
      <vt:lpstr>عمليات تحضير الأرض الزراعية :  </vt:lpstr>
      <vt:lpstr>صفات الحراثة الجيدة : </vt:lpstr>
      <vt:lpstr>العوامل التي تؤثر على كفاءة الحراثة:</vt:lpstr>
      <vt:lpstr>PowerPoint Presentation</vt:lpstr>
      <vt:lpstr>طرق الحراثة :-</vt:lpstr>
      <vt:lpstr>الحراثة باتجاه واحد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مكائن وآلات زراعية  عملي  المحاضرة الثالثة </dc:title>
  <dc:creator>Mustafa Almousa</dc:creator>
  <cp:lastModifiedBy>Mustafa Almousa</cp:lastModifiedBy>
  <cp:revision>6</cp:revision>
  <dcterms:created xsi:type="dcterms:W3CDTF">2024-02-17T17:06:13Z</dcterms:created>
  <dcterms:modified xsi:type="dcterms:W3CDTF">2025-02-05T06:54:37Z</dcterms:modified>
</cp:coreProperties>
</file>